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60" r:id="rId5"/>
    <p:sldId id="261" r:id="rId6"/>
    <p:sldId id="265" r:id="rId7"/>
    <p:sldId id="266" r:id="rId8"/>
    <p:sldId id="269" r:id="rId9"/>
    <p:sldId id="268" r:id="rId10"/>
    <p:sldId id="258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0000FF"/>
    <a:srgbClr val="CC00CC"/>
    <a:srgbClr val="006600"/>
    <a:srgbClr val="2C1E80"/>
    <a:srgbClr val="CC0066"/>
    <a:srgbClr val="1C10BC"/>
    <a:srgbClr val="00FF00"/>
    <a:srgbClr val="66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2" autoAdjust="0"/>
    <p:restoredTop sz="94660"/>
  </p:normalViewPr>
  <p:slideViewPr>
    <p:cSldViewPr>
      <p:cViewPr varScale="1">
        <p:scale>
          <a:sx n="74" d="100"/>
          <a:sy n="74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99BCC48-9C69-4CAD-BDE3-2FB8A438BADF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005960D-7A5D-4DF2-9616-9FF2BB7C44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9BCC48-9C69-4CAD-BDE3-2FB8A438BADF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05960D-7A5D-4DF2-9616-9FF2BB7C44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99BCC48-9C69-4CAD-BDE3-2FB8A438BADF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005960D-7A5D-4DF2-9616-9FF2BB7C44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9BCC48-9C69-4CAD-BDE3-2FB8A438BADF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05960D-7A5D-4DF2-9616-9FF2BB7C44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99BCC48-9C69-4CAD-BDE3-2FB8A438BADF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005960D-7A5D-4DF2-9616-9FF2BB7C44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9BCC48-9C69-4CAD-BDE3-2FB8A438BADF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05960D-7A5D-4DF2-9616-9FF2BB7C44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9BCC48-9C69-4CAD-BDE3-2FB8A438BADF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05960D-7A5D-4DF2-9616-9FF2BB7C44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9BCC48-9C69-4CAD-BDE3-2FB8A438BADF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05960D-7A5D-4DF2-9616-9FF2BB7C44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99BCC48-9C69-4CAD-BDE3-2FB8A438BADF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05960D-7A5D-4DF2-9616-9FF2BB7C44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9BCC48-9C69-4CAD-BDE3-2FB8A438BADF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05960D-7A5D-4DF2-9616-9FF2BB7C44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9BCC48-9C69-4CAD-BDE3-2FB8A438BADF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05960D-7A5D-4DF2-9616-9FF2BB7C44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99BCC48-9C69-4CAD-BDE3-2FB8A438BADF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005960D-7A5D-4DF2-9616-9FF2BB7C44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0148" y="642918"/>
            <a:ext cx="7743852" cy="1176333"/>
          </a:xfrm>
        </p:spPr>
        <p:txBody>
          <a:bodyPr>
            <a:noAutofit/>
          </a:bodyPr>
          <a:lstStyle/>
          <a:p>
            <a:r>
              <a:rPr lang="sr-Cyrl-RS" sz="7200" i="1" dirty="0" smtClean="0">
                <a:solidFill>
                  <a:schemeClr val="tx1"/>
                </a:solidFill>
              </a:rPr>
              <a:t>математ</a:t>
            </a:r>
            <a:r>
              <a:rPr lang="sr-Latn-RS" sz="7200" i="1" dirty="0" smtClean="0">
                <a:solidFill>
                  <a:schemeClr val="tx1"/>
                </a:solidFill>
              </a:rPr>
              <a:t>IK</a:t>
            </a:r>
            <a:r>
              <a:rPr lang="sr-Cyrl-RS" sz="7200" i="1" dirty="0" smtClean="0">
                <a:solidFill>
                  <a:schemeClr val="tx1"/>
                </a:solidFill>
              </a:rPr>
              <a:t>а</a:t>
            </a:r>
            <a:endParaRPr lang="en-US" sz="7200" i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3042" y="2214554"/>
            <a:ext cx="7500958" cy="4643446"/>
          </a:xfrm>
        </p:spPr>
        <p:txBody>
          <a:bodyPr>
            <a:normAutofit/>
          </a:bodyPr>
          <a:lstStyle/>
          <a:p>
            <a:pPr algn="ctr"/>
            <a:r>
              <a:rPr lang="sr-Cyrl-RS" sz="8800" b="1" i="1" u="sng" kern="3000" spc="600" dirty="0" smtClean="0">
                <a:solidFill>
                  <a:srgbClr val="1C10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sr-Latn-RS" sz="8800" b="1" i="1" u="sng" kern="3000" spc="600" dirty="0" smtClean="0">
                <a:solidFill>
                  <a:srgbClr val="1C10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UKLID</a:t>
            </a:r>
          </a:p>
          <a:p>
            <a:pPr algn="ctr"/>
            <a:endParaRPr lang="sr-Latn-RS" sz="8800" b="1" i="1" u="sng" kern="3000" spc="600" dirty="0" smtClean="0">
              <a:solidFill>
                <a:srgbClr val="1C10B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sr-Latn-RS" sz="8800" b="1" i="1" u="sng" kern="3000" spc="600" dirty="0" smtClean="0">
              <a:solidFill>
                <a:srgbClr val="1C10B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r-Latn-RS" sz="1800" b="1" i="1" u="sng" kern="3000" spc="600" dirty="0" smtClean="0">
                <a:solidFill>
                  <a:srgbClr val="1C10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NADICA BOŽANIĆ VII2</a:t>
            </a:r>
            <a:endParaRPr lang="en-US" sz="1800" b="1" i="1" u="sng" kern="3000" spc="600" dirty="0">
              <a:solidFill>
                <a:srgbClr val="1C10B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86116" y="142852"/>
            <a:ext cx="5186152" cy="1571636"/>
          </a:xfrm>
        </p:spPr>
        <p:txBody>
          <a:bodyPr/>
          <a:lstStyle/>
          <a:p>
            <a:pPr marL="914400" indent="-914400" algn="ctr">
              <a:buFont typeface="+mj-lt"/>
              <a:buAutoNum type="arabicPeriod" startAt="5"/>
            </a:pPr>
            <a:r>
              <a:rPr lang="sr-Latn-RS" sz="4800" i="1" u="sng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ANEGDOTA</a:t>
            </a:r>
            <a:r>
              <a:rPr lang="en-US" b="0" dirty="0" smtClean="0"/>
              <a:t/>
            </a:r>
            <a:br>
              <a:rPr lang="en-US" b="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7554" y="2000240"/>
            <a:ext cx="5143536" cy="4643470"/>
          </a:xfrm>
        </p:spPr>
        <p:txBody>
          <a:bodyPr/>
          <a:lstStyle/>
          <a:p>
            <a:pPr algn="l">
              <a:buClr>
                <a:schemeClr val="bg1"/>
              </a:buClr>
              <a:buSzPct val="106000"/>
              <a:buFont typeface="Wingdings" pitchFamily="2" charset="2"/>
              <a:buChar char="Ø"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Najpoznatija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anegdota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Euklidu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kaže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kako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Euklid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išao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faraonu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Ptolemeju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pokaže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svoju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knjigu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Faraon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upitao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"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Postoji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lakši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način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matematike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proučavanja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Elemenata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?"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Ovaj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odgovorio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"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postoji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."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Faraon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upita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"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Postoji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'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kraljevski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'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način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matematike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?"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Euklid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mu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odgovori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"Ne, ne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postoji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Onaj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želi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shvat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matematiku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raditi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Isto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važi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kraljeve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."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smile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143116"/>
            <a:ext cx="1863240" cy="1785950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t="-5000" r="-4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96000"/>
            <a:lum/>
          </a:blip>
          <a:srcRect/>
          <a:stretch>
            <a:fillRect l="20000" r="-8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sr-Latn-R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BIOGRAFIJA</a:t>
            </a: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Antički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matematičar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poznat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algoritmu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izračunavanje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najvećeg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zajedničkog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delioca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koji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 </a:t>
            </a:r>
            <a:r>
              <a:rPr lang="en-US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njemu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nazvan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Euklidov</a:t>
            </a:r>
            <a:r>
              <a:rPr lang="en-US" sz="20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algoritam</a:t>
            </a:r>
            <a:r>
              <a:rPr lang="sr-Latn-R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None/>
            </a:pPr>
            <a:endParaRPr lang="sr-Latn-RS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Živeo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 u </a:t>
            </a:r>
            <a:r>
              <a:rPr lang="en-US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peridu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 330-275 g. </a:t>
            </a:r>
            <a:r>
              <a:rPr lang="en-US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p.n.e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u </a:t>
            </a:r>
            <a:r>
              <a:rPr lang="en-US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Atini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Aleksandriji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gde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 </a:t>
            </a:r>
            <a:r>
              <a:rPr lang="en-US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stvorio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matematičku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školu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t="-43000" r="3000" b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596" y="428604"/>
            <a:ext cx="3571900" cy="6429396"/>
          </a:xfrm>
        </p:spPr>
        <p:txBody>
          <a:bodyPr>
            <a:normAutofit/>
          </a:bodyPr>
          <a:lstStyle/>
          <a:p>
            <a:r>
              <a:rPr lang="en-US" sz="2000" b="1" i="1" dirty="0" err="1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Euklid</a:t>
            </a:r>
            <a:r>
              <a:rPr lang="en-US" sz="2000" b="1" i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 </a:t>
            </a:r>
            <a:r>
              <a:rPr lang="en-US" sz="2000" b="1" i="1" dirty="0" err="1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predavao</a:t>
            </a:r>
            <a:r>
              <a:rPr lang="en-US" sz="2000" b="1" i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 </a:t>
            </a:r>
            <a:r>
              <a:rPr lang="en-US" sz="2000" b="1" i="1" dirty="0" err="1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jednoj</a:t>
            </a:r>
            <a:r>
              <a:rPr lang="en-US" sz="2000" b="1" i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 err="1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</a:t>
            </a:r>
            <a:r>
              <a:rPr lang="en-US" sz="2000" b="1" i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 err="1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najpoznatijih</a:t>
            </a:r>
            <a:r>
              <a:rPr lang="en-US" sz="2000" b="1" i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 err="1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antičkih</a:t>
            </a:r>
            <a:r>
              <a:rPr lang="en-US" sz="2000" b="1" i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 err="1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škola</a:t>
            </a:r>
            <a:r>
              <a:rPr lang="en-US" sz="2000" b="1" i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i="1" dirty="0" err="1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koja</a:t>
            </a:r>
            <a:r>
              <a:rPr lang="en-US" sz="2000" b="1" i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lang="en-US" sz="2000" b="1" i="1" dirty="0" err="1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nalazila</a:t>
            </a:r>
            <a:r>
              <a:rPr lang="en-US" sz="2000" b="1" i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 </a:t>
            </a:r>
            <a:r>
              <a:rPr lang="en-US" sz="2000" b="1" i="1" dirty="0" err="1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Aleksandriji</a:t>
            </a:r>
            <a:r>
              <a:rPr lang="en-US" sz="2000" b="1" i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 </a:t>
            </a:r>
            <a:r>
              <a:rPr lang="en-US" sz="2000" b="1" i="1" dirty="0" err="1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Egiptu</a:t>
            </a:r>
            <a:r>
              <a:rPr lang="en-US" sz="2000" b="1" i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sr-Latn-RS" sz="2000" b="1" i="1" dirty="0" smtClean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r-Latn-RS" sz="2000" b="1" i="1" dirty="0" smtClean="0">
                <a:solidFill>
                  <a:srgbClr val="1C10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Studirao je na Platonovoj akademiji gde je geometriju naučio od Eudoksa i Teajteta.</a:t>
            </a:r>
          </a:p>
          <a:p>
            <a:pPr>
              <a:buFont typeface="Courier New" pitchFamily="49" charset="0"/>
              <a:buChar char="o"/>
            </a:pPr>
            <a:r>
              <a:rPr lang="en-US" sz="2000" b="1" i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sr-Latn-RS" sz="2000" b="1" i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ralj Ptolemej I pozvao ga je u novoosnovanu biblioteku u Aleksandriji gde je radio i podučavao.</a:t>
            </a:r>
          </a:p>
          <a:p>
            <a:pPr>
              <a:buFont typeface="Courier New" pitchFamily="49" charset="0"/>
              <a:buChar char="o"/>
            </a:pPr>
            <a:r>
              <a:rPr lang="sr-Latn-RS" sz="2000" b="1" i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Među njegove učenike spadao je i Arhimedes.</a:t>
            </a:r>
          </a:p>
          <a:p>
            <a:pPr>
              <a:buFont typeface="Courier New" pitchFamily="49" charset="0"/>
              <a:buChar char="o"/>
            </a:pPr>
            <a:endParaRPr lang="en-US" sz="3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r-Latn-RS" sz="2900" b="1" dirty="0" smtClean="0">
              <a:solidFill>
                <a:srgbClr val="00FF00"/>
              </a:solidFill>
            </a:endParaRPr>
          </a:p>
          <a:p>
            <a:endParaRPr lang="en-US" sz="2000" b="1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58000"/>
            <a:lum/>
          </a:blip>
          <a:srcRect/>
          <a:stretch>
            <a:fillRect l="-2000" t="-26000" b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3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sr-Latn-RS" sz="3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jegova   dela</a:t>
            </a:r>
            <a:endParaRPr lang="en-US" sz="3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28596" y="1785926"/>
            <a:ext cx="7643866" cy="4929222"/>
          </a:xfrm>
        </p:spPr>
        <p:txBody>
          <a:bodyPr>
            <a:normAutofit/>
          </a:bodyPr>
          <a:lstStyle/>
          <a:p>
            <a:r>
              <a:rPr lang="vi-VN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vi-VN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Njegova dela pokazuju kako je taj genijalni matematičar umeo da iskoristi iskustvo egipatskih graditelja i da iz njega izvuče jasne definicije i pravila koja se mogu dokazati i zahvaljujući kojima je geometrija </a:t>
            </a:r>
            <a:r>
              <a:rPr lang="vi-VN" sz="24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egzaktna nauka</a:t>
            </a:r>
            <a:r>
              <a:rPr lang="vi-VN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Egzaknte nauke su one koje nam daju tačno određena saznanja- saznanja koja se mogu dokazati eksperimentima i matematičkim putem. To su, pre svega, fizika, hemija, matematika i astronomija.</a:t>
            </a:r>
            <a:endParaRPr lang="sr-Latn-R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b="1" i="1" dirty="0" smtClean="0"/>
          </a:p>
          <a:p>
            <a:endParaRPr lang="en-US" b="1" i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59000"/>
            <a:lum/>
          </a:blip>
          <a:srcRect/>
          <a:stretch>
            <a:fillRect l="-2000" t="-21000" b="-4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357166"/>
            <a:ext cx="7643866" cy="6357982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apisao je brojna dela od kojih su sačuvana i najpoznatija:</a:t>
            </a:r>
          </a:p>
          <a:p>
            <a:pPr>
              <a:buFont typeface="Wingdings" pitchFamily="2" charset="2"/>
              <a:buChar char="§"/>
            </a:pPr>
            <a:r>
              <a:rPr lang="sr-Latn-R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</a:t>
            </a:r>
            <a:r>
              <a:rPr lang="sr-Latn-RS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geometrija kao nauka o prostoru; napisana u 13 knjiga</a:t>
            </a:r>
          </a:p>
          <a:p>
            <a:pPr>
              <a:buFont typeface="Wingdings" pitchFamily="2" charset="2"/>
              <a:buChar char="§"/>
            </a:pPr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– o uslovima zadavanja nekog matematičkog objekta</a:t>
            </a:r>
          </a:p>
          <a:p>
            <a:pPr>
              <a:buFont typeface="Wingdings" pitchFamily="2" charset="2"/>
              <a:buChar char="§"/>
            </a:pPr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Optika</a:t>
            </a:r>
            <a:r>
              <a:rPr lang="sr-Cyrl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sa teorijom perspektive</a:t>
            </a:r>
          </a:p>
          <a:p>
            <a:pPr>
              <a:buNone/>
            </a:pPr>
            <a:endParaRPr lang="sr-Latn-R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48000"/>
            <a:lum/>
          </a:blip>
          <a:srcRect/>
          <a:stretch>
            <a:fillRect r="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267604" cy="680068"/>
          </a:xfrm>
        </p:spPr>
        <p:txBody>
          <a:bodyPr/>
          <a:lstStyle/>
          <a:p>
            <a:pPr marL="742950" indent="-742950">
              <a:buFont typeface="+mj-lt"/>
              <a:buAutoNum type="arabicPeriod" startAt="3"/>
            </a:pPr>
            <a:r>
              <a:rPr lang="sr-Latn-RS" sz="4000" dirty="0" smtClean="0"/>
              <a:t> </a:t>
            </a:r>
            <a:r>
              <a:rPr lang="sr-Latn-R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euklidovi elementi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7715304" cy="578647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sr-Latn-RS" b="1" dirty="0" smtClean="0"/>
          </a:p>
          <a:p>
            <a:r>
              <a:rPr lang="vi-VN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Tada u matematici geometrija dominira, pa su i brojevi interpretirani geometrijski. </a:t>
            </a:r>
            <a:endParaRPr lang="sr-Latn-R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vi-VN" b="1" i="1" dirty="0" smtClean="0">
                <a:solidFill>
                  <a:srgbClr val="2C1E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Euklid je pokušao da izlaganje bude strogo deduktivno i upravo zbog te doslednosti Elementi su vekovima smatrani najsavršenijim matematičkim delom. Mnoge generacije matematičara i drugih naučnika učile su iz ove knjige kako se logički zaključuje i kako se nove činjenice povezuju s ranije utvrđenim činjenicama. </a:t>
            </a:r>
            <a:endParaRPr lang="sr-Latn-RS" b="1" i="1" dirty="0" smtClean="0">
              <a:solidFill>
                <a:srgbClr val="2C1E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vi-VN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Kasnije su Elementi analizirani i dopunjeni. Posebnu pažnju su privlačili aksiomi i postulati. U ovoj knjizi sadržana su sva saznanja i otkrića do kojih su došli Euklid i njegovi predhodnici i savremenici u geometriji, teoriji brojeva i algebri. Takođe, dokazane su i 464 teoreme na način koji je i danas besprekoran.</a:t>
            </a:r>
            <a:endParaRPr lang="sr-Latn-RS" b="1" i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57000"/>
            <a:lum/>
          </a:blip>
          <a:srcRect/>
          <a:stretch>
            <a:fillRect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428604"/>
            <a:ext cx="7572428" cy="6215106"/>
          </a:xfrm>
          <a:noFill/>
        </p:spPr>
        <p:txBody>
          <a:bodyPr>
            <a:normAutofit/>
          </a:bodyPr>
          <a:lstStyle/>
          <a:p>
            <a:pPr algn="ctr">
              <a:buClr>
                <a:srgbClr val="00FF00"/>
              </a:buClr>
              <a:buSzPct val="140000"/>
              <a:buFont typeface="Courier New" pitchFamily="49" charset="0"/>
              <a:buChar char="o"/>
            </a:pPr>
            <a:r>
              <a:rPr lang="sr-Latn-RS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Euklidovi Elementi </a:t>
            </a:r>
            <a:r>
              <a:rPr lang="sr-Latn-R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 antičko delo o elementarnoj matematici iz 3. veka stare ere.</a:t>
            </a:r>
            <a:r>
              <a:rPr lang="sr-Cyrl-R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RS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Euklidovi Elementi </a:t>
            </a:r>
            <a:r>
              <a:rPr lang="sr-Latn-R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sadrže 13 knjiga i predstavljaju sistematsko izlaganje gečke matematike tog vremena po odeljcima :elementarna geometrija, teorija brojeva , algebra, teorija merenja geometrijskih veličina, elementi teorije graničnih vrednosti.</a:t>
            </a:r>
            <a:r>
              <a:rPr lang="sr-Cyrl-R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sr-Latn-RS" sz="3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57000"/>
            <a:lum/>
          </a:blip>
          <a:srcRect/>
          <a:stretch>
            <a:fillRect l="-1000" r="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body" idx="1"/>
          </p:nvPr>
        </p:nvSpPr>
        <p:spPr>
          <a:xfrm>
            <a:off x="539552" y="836712"/>
            <a:ext cx="6912768" cy="5499546"/>
          </a:xfrm>
        </p:spPr>
        <p:txBody>
          <a:bodyPr>
            <a:normAutofit fontScale="92500" lnSpcReduction="20000"/>
          </a:bodyPr>
          <a:lstStyle/>
          <a:p>
            <a:pPr algn="ctr">
              <a:buClr>
                <a:srgbClr val="00FF00"/>
              </a:buClr>
              <a:buSzPct val="140000"/>
              <a:buFont typeface="Courier New" pitchFamily="49" charset="0"/>
              <a:buChar char="o"/>
            </a:pPr>
            <a:r>
              <a:rPr lang="sr-Latn-RS" sz="33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Euklidovi Elementi </a:t>
            </a:r>
            <a:r>
              <a:rPr lang="sr-Latn-RS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predstavljaju inzvarendan obrazac izgradnje </a:t>
            </a:r>
            <a:r>
              <a:rPr lang="sr-Cyrl-RS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sr-Latn-RS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geometrije</a:t>
            </a:r>
            <a:r>
              <a:rPr lang="sr-Cyrl-RS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sr-Latn-RS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deduktivn</a:t>
            </a:r>
            <a:r>
              <a:rPr lang="en-US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sr-Latn-RS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 </a:t>
            </a:r>
            <a:r>
              <a:rPr lang="sr-Latn-RS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metodom.</a:t>
            </a:r>
            <a:r>
              <a:rPr lang="sr-Cyrl-RS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sr-Latn-RS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Elementarna geometrija</a:t>
            </a:r>
            <a:r>
              <a:rPr lang="sr-Cyrl-RS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sr-Latn-RS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koja se izučava u srednjim školama </a:t>
            </a:r>
            <a:r>
              <a:rPr lang="sr-Cyrl-RS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RS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mnogih zemlja sveta </a:t>
            </a:r>
            <a:r>
              <a:rPr lang="sr-Cyrl-RS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sr-Latn-RS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u malo čemu razlikuje od geometrije izložene u </a:t>
            </a:r>
            <a:r>
              <a:rPr lang="sr-Latn-RS" sz="33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Euklidovim Elementima</a:t>
            </a:r>
            <a:r>
              <a:rPr lang="sr-Latn-RS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.Međutim, definicije u Euklidovoj geometriji su danas zastarele.Mnoge aksiome iz Euklidove geometrije ne predstavljaju danas aksiome.</a:t>
            </a:r>
            <a:r>
              <a:rPr lang="sr-Cyrl-RS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3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 bright="-43000" contrast="79000"/>
          </a:blip>
          <a:srcRect/>
          <a:stretch>
            <a:fillRect l="-3000" t="16000" r="51000" b="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142853"/>
            <a:ext cx="7215238" cy="1071570"/>
          </a:xfrm>
        </p:spPr>
        <p:txBody>
          <a:bodyPr/>
          <a:lstStyle/>
          <a:p>
            <a:pPr marL="742950" indent="-742950" algn="l"/>
            <a:r>
              <a:rPr lang="sr-Latn-RS" dirty="0" smtClean="0"/>
              <a:t>4. EUKLIDOVA  GEOMETRIJA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9092" y="1214422"/>
            <a:ext cx="4714908" cy="5214974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vi-VN" sz="2200" b="1" i="1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Euklidova geomerija  – geomerija izgrađena na aksiomama apsolutne geometrije i Euklidovom aksiomom o paralelnim pravama : kroz tačku A koja ne leži na pravoj a, u ravni koja je određena tačkom A i pravom a može se povući samo jedna prava koja ne seče pravu a.</a:t>
            </a:r>
            <a:endParaRPr lang="sr-Latn-RS" sz="2200" b="1" i="1" dirty="0" smtClean="0">
              <a:solidFill>
                <a:srgbClr val="FF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Font typeface="Arial" pitchFamily="34" charset="0"/>
              <a:buChar char="•"/>
            </a:pPr>
            <a:r>
              <a:rPr lang="en-US" sz="22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Posle</a:t>
            </a:r>
            <a:r>
              <a:rPr lang="en-US" sz="2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Euklida</a:t>
            </a:r>
            <a:r>
              <a:rPr lang="en-US" sz="2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stvoreni</a:t>
            </a:r>
            <a:r>
              <a:rPr lang="en-US" sz="2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sz="2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drugi</a:t>
            </a:r>
            <a:r>
              <a:rPr lang="en-US" sz="2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sistemi</a:t>
            </a:r>
            <a:r>
              <a:rPr lang="en-US" sz="2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 </a:t>
            </a:r>
            <a:r>
              <a:rPr lang="en-US" sz="22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geomeriji</a:t>
            </a:r>
            <a:r>
              <a:rPr lang="en-US" sz="2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2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</a:t>
            </a:r>
            <a:r>
              <a:rPr lang="en-US" sz="2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EUKLIDOVA GEOMETRIJA je </a:t>
            </a:r>
            <a:r>
              <a:rPr lang="en-US" sz="22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vekovima</a:t>
            </a:r>
            <a:r>
              <a:rPr lang="en-US" sz="2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bila</a:t>
            </a:r>
            <a:r>
              <a:rPr lang="en-US" sz="2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opšteprihvaćena</a:t>
            </a:r>
            <a:r>
              <a:rPr lang="en-US" sz="2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primenljiva</a:t>
            </a:r>
            <a:r>
              <a:rPr lang="en-US" sz="2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 </a:t>
            </a:r>
            <a:r>
              <a:rPr lang="en-US" sz="22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danas</a:t>
            </a:r>
            <a:r>
              <a:rPr lang="en-US" sz="2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lang="en-US" sz="22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još</a:t>
            </a:r>
            <a:r>
              <a:rPr lang="en-US" sz="2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predaje</a:t>
            </a:r>
            <a:r>
              <a:rPr lang="en-US" sz="2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 </a:t>
            </a:r>
            <a:r>
              <a:rPr lang="en-US" sz="22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školama</a:t>
            </a:r>
            <a:r>
              <a:rPr lang="en-US" sz="2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200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240</TotalTime>
  <Words>322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математIKа</vt:lpstr>
      <vt:lpstr>BIOGRAFIJA</vt:lpstr>
      <vt:lpstr>Slide 3</vt:lpstr>
      <vt:lpstr>Njegova   dela</vt:lpstr>
      <vt:lpstr>Slide 5</vt:lpstr>
      <vt:lpstr> euklidovi elementi</vt:lpstr>
      <vt:lpstr>Slide 7</vt:lpstr>
      <vt:lpstr>Slide 8</vt:lpstr>
      <vt:lpstr>4. EUKLIDOVA  GEOMETRIJA</vt:lpstr>
      <vt:lpstr>ANEGDOTA 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</dc:title>
  <dc:creator>Bozanici</dc:creator>
  <cp:lastModifiedBy>KopucHuk</cp:lastModifiedBy>
  <cp:revision>29</cp:revision>
  <dcterms:created xsi:type="dcterms:W3CDTF">2014-12-17T14:01:18Z</dcterms:created>
  <dcterms:modified xsi:type="dcterms:W3CDTF">2015-02-18T18:54:14Z</dcterms:modified>
</cp:coreProperties>
</file>